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4D5CB"/>
    <a:srgbClr val="DCA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88"/>
  </p:normalViewPr>
  <p:slideViewPr>
    <p:cSldViewPr snapToGrid="0" snapToObjects="1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DED1-87CF-5544-AC74-36A62FF6C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0CA19-AB7C-6748-860C-EC26A8B1B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4566-4B95-7F45-91A3-7D7B27BC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9A3C7-535D-DA47-B263-1E6F5B07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BEAC-38E2-894F-83D9-DFCF73F6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03EA-3F62-3249-AB9C-0A4F2BD2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D64DA-6470-7340-8E8F-B0508219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A5FB3-2AFE-FA40-89DF-366B97B4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C2DE-53C9-BD42-8C3D-C0427AA8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D008-362B-2C40-A21E-9743C58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1334D-E428-BB42-827B-EE89C2FB3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9BEDF-67A8-D54F-AFCD-9FF308C4F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30208-5878-D74D-A0EC-36F0D68D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F56B1-1476-B741-9F80-095CF26E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B9E9E-3028-5B49-B475-266DFB99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6B17-F8AD-A047-A393-0971F8DF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E8B7-A9A5-664B-8EA2-9BF58E43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8E54B-EA00-EE40-AF26-CCAAC759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24505-84D9-EE42-A7CD-CF24ADC4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FC9A-5251-9E49-A050-3CB23D8B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5153-815C-E543-81B1-B37814FA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2E7C9-0B8C-B34A-84BB-1EB41473E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45031-ECE4-8747-8B95-73BF1665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0DB7-8EC4-1142-933D-6F07D7C3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67E9-15F0-5B44-A8CF-BF1D1D2B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4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809B-ECE7-5141-BD13-CED31563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2F25-09BE-CB47-8E05-83F23E76F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47397-AB8A-F347-A38E-4B807A889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8549A-9B9A-3041-A11B-34BFB299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8C31B-44BD-E14B-9505-0B23F2CE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777E3-4AB3-044B-9760-0E035106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1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848-818A-8049-BFFE-27D1B4CC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3ED10-3099-154F-801E-A61D8078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12649-2D08-FA44-86C7-A5FEBED38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5DE5E-056B-A446-AEED-317028599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C04C8-B9A3-4845-ADF7-2A107D093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6331A-9AB1-2645-9478-84623916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911B9-B779-4145-8C76-D4AEFB90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EA91E-0E68-1344-84BD-485F586A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EE36-B66F-4142-911E-DD33B9D2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AE94A-6467-C841-9412-15D764C8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AC893-6CDA-A148-BF47-6665E7A0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7F3AF-F2BE-5B47-98E2-38A2B912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A62E6-1DFC-3E4F-9905-B7FB9E7F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B2471-16D9-D74D-82FB-7D9CF48A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3A83-0A29-3342-ADF0-140E5FFB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6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EF31-2B59-834F-A8AF-2C57D112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B6EA-F127-BE4B-A761-B8F3E28E3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CFAE2-8485-3047-B66E-AFBC14E57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25CF4-8C5F-8B4C-8855-89BE6867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EDF7E-AAD7-D94C-B1E8-225358DE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D0650-9EC0-B543-A594-70EE6A60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7B5D-919B-8E43-B885-AE649F49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2E8A6-9046-D749-80ED-B8A217714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F17BD-08D2-6B47-B968-681A28B6D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C0D12-4082-704E-A214-4130466D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F5D6-C3BF-7A40-B12C-8633BAC2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5B857-2588-8A42-952D-87EEFFFD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75DF1-ECFA-5F49-A672-55F4E160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C0A4E-618C-D84D-A66A-880FB1FE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36F63-4611-934B-B3BD-2D00A7F31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8BB0-B937-EC49-A10E-69DE07B66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430C-4E64-C343-8742-3DA5262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FF77F5-4786-664F-85B2-145870DFBFCE}"/>
              </a:ext>
            </a:extLst>
          </p:cNvPr>
          <p:cNvGrpSpPr/>
          <p:nvPr/>
        </p:nvGrpSpPr>
        <p:grpSpPr>
          <a:xfrm>
            <a:off x="1358877" y="506659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41C5BF-A484-2648-9F70-320E352C8873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F110D2B-3DBC-9B4A-B60C-A88B4528C300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E4D5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C1E828-C72E-ED4F-BADE-54E079F2FB0F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๖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E81061-7F4A-8949-B8EA-F0BD41E4A402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“เนื้อเรื่องราชาธิราช </a:t>
                </a:r>
              </a:p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ตอนสมิงพระรามอาสา”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CD95B34-2864-EE46-8CDE-645829DC458A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E4D5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A8CAB-9386-4541-AF84-AA57590CAD5E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3580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900648" y="1771952"/>
              <a:ext cx="6775467" cy="2972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ฝ่ายพระเจ้ามณเฑียรทอง ครั้นสงพระราชสา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แลเครื่องราชบรรณาการไปแล้ว จึงตรัสปรึกษาเสนาพฤฒามา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ตย์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ราชปุโรหิตข้าราชการผู้ใหญ่ผู้น้อยทแกล้วทหารทั้งปวงว่า ผู้ใดจะรับอาสาขี่ม้าแทงทวนสู้กามะ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endPara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ทหารพระเจ้ากรุงจีนตัวต่อตัวได้บ้าง เสนาพฤฒามา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ตย์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ใหญ่ผู้น้อยทแกล้วทหารทั้งปวงก็มิอาจรับอาสาได้พระเจ้ามณเฑียรทองก็ทรงพระวิตกเป็นทุกข์พระทัยนัก จึงให้หาโหรมาคำนวณพระชันษาและชะตาเมืองดูโหรก็คำนวณฎีกาดูทูลถวายว่าพระชันษาและชะตาเมืองยังดีอยู่หาเสียไม่ นานไปจะได้ลาภอันประเสริฐอีก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2230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5133211" y="1626013"/>
              <a:ext cx="4542904" cy="324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พระเจ้า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ณเทียรทองได้ทรงฟังก็ดีพระทัย จึงให้ตีฆ้องร้องป่าวทั่วทั้งพระนครว่า ถ้าผู้ใดรับอาสาสู้กับกามะ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นีท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หารพระเจ้ากรุงจีนได้ พระเจ้าแผ่นดินจะโปรดให้เป็นมหาอุปราช เสนาบดีรับสั่งแล้วก็ให้ป่าวร้องไปทั่วพระนคร ไม่มีผู้ใดที่จะอาจออกรับอาสาได้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072AFD3-7DD2-C441-80A7-96C99FEF3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000" y="1643065"/>
            <a:ext cx="1957417" cy="4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5781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981122" y="1633734"/>
              <a:ext cx="6775467" cy="333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ฝ่ายผู้คุมซึ่งคุมสมิงพระรามนั้น จึงเจรจากับเพื่อนกันตามเรื่องราว แล้วว่าครั้งนี้พระเจ้าอยู่หัวจะแบ่งสมบัติให้กึ่งหนึ่ง ก็ยังไม่มีผู้ใดรับอาสา เห็นเมืองจะตกต่ำเสียละกระมัง สมิงพระรามได้ยินดังนั้นก็คิดว่า แต่เราต้องพันธนาการตรากตรำอยู่นานแล้ว มิได้ขี่ช้างขี่ม้าเหยียดมือเหยียดเท้า เยื้องแขนซ้ายย้ายแขนขวาเล่นบ้างเลยรำคาญใจนัก เราจะกลัวอะไรกับกามะ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นีท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หารจีน อันจะเอาชัยชนะนั้นไม่สู้ยากใจนักครั้นจะรับอาสาบัดนี้เล่า ก็เหมือนหาบสองบ่าอาสาสองเจ้าหาควรไม่คิดแล้วก็นิ่งอยู่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9930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777018" y="1787827"/>
              <a:ext cx="4366473" cy="292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ครั้นรุ่งขึ้นผู้คุมได้ยินข้าหลวงมาป่าวร้องอีก จึงพูดกับเพื่อนกันว่า ทัพจีนยกมาครั้งนี้ใหญ่หลวงนักหาทหารผู้ใดที่จะรับอาสาป้องกันพระนครไว้นั้นเป็นอันยากแล้ว อย่าว่าแต่เมืองพม่าเท่านี้เลย ถึงเมืองใหญ่</a:t>
              </a:r>
              <a:r>
                <a:rPr lang="en-US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ๆ</a:t>
              </a:r>
              <a:r>
                <a:rPr lang="en-US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กว่าเมืองพม่าสักสิบเมืองก็เห็นจะสู้ไม่ได้ </a:t>
              </a:r>
              <a:r>
                <a:rPr lang="en-US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น่าที่จะเสียเมืองแก่จีนเป็นมั่นคง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E546730-1695-3F4B-A947-5EA3E75A8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300" y="1826673"/>
            <a:ext cx="2449706" cy="42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9997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900648" y="1661087"/>
              <a:ext cx="6775467" cy="3130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สมิงพระรามได้ฟังดังนั้นก็คิดว่า กรุงอังวะนี้เป็นต้นทาง อุปมาดังหน้าด่านกรุงหงสาวดี พระเจ้ากรุงจีนยกทัพมาครั้งนี้ก็มีความปรารถนาจะใคร่ดูทแกล้วทหารอันมีฝีมือขี่ม้ารำเพลงทวนสู้กันตัวต่อตัวถ้าไม่มีผู้ใดสู้รบ ถึงจะได้เมืองอังวะแล้วก็ไม่สิ้นความปรารถนาแต่เพียงนี้ เห็นศึกจีนจะกำเริบยกล่วงเลยลงไปติดกรุงหงสาวดีด้วยเป็นมั่นคง ตัวเราเล่าก็ต้องจองจำตรากตรำอยู่ ถ้าเสียกรุงอังวะแล้วจะหมายใจว่าจะรอดคืนไปเมืองหงสาวดีได้ก็ใช่ที่ จำเราจะรับอาสาตัดศึกเสียจึงจะชอบ อย่าให้ศึกจีนยกลงไปติดกรุงหงสาวดีได้ คิดแล้วจึงพูดกับผู้คุมว่า จะกลัวอะไรกับกามะ</a:t>
              </a:r>
              <a:r>
                <a:rPr lang="th-TH" sz="3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นีท</a:t>
              </a:r>
              <a:r>
                <a: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หารพระเจ้ากรุงจีนนั้น จะมีฝีมือดีสักเพียงไหน เรากลัวแต่ทหารเทพยดาที่เหาะได้ ซึ่งกามะ</a:t>
              </a:r>
              <a:r>
                <a:rPr lang="th-TH" sz="3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r>
                <a: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กับเราก็เป็นมนุษย์เดินดินเหมือนกันเราหากลัวไม่ พอจะสู้รบเอาชัยชนะได้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61057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4135153" y="1771952"/>
              <a:ext cx="5736709" cy="2972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นายผู้คุมได้ฟังก็ดีใจจึงตอบว่า ถ้าท่านรับอาสาได้แล้วก็ดียิ่งนัก เห็นท่านจะพ้นโทษได้ที่มหาอุปราชมียศถาศักดิ์ใหญ่เป็นมั่นคง ไปเบื้องหน้าเราจะขอพึ่งบุญท่าน สมิงพระรามตอบว่า ซึ่งเรารับอาสานี้จะหวังยศถาบรรดาศักดิ์หามิได้ ประสงค์จะกู้พระนครให้เป็นเกียรติยศไว้ และจะให้ราษฎรสมณชีพราหมณ์อยู่เย็นเป็นสุขเท่านั้น ผู้คุมได้ฟังก็ชอบใจ จึงนำถ้อยคำสมิงพระรามรีบเข้าไปแจ้งแก่เสนาบดี เสนาบดีได้ฟังก็มีความชื่นชม จึงนำความเข้ากราบทูลพระเจ้า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ณเทียรทองตามคำสมิงพระรามว่านั้นทุกประการ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5BC857C-2D37-1040-9008-91B1170AF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244"/>
          <a:stretch/>
        </p:blipFill>
        <p:spPr>
          <a:xfrm>
            <a:off x="1287113" y="2057256"/>
            <a:ext cx="2118680" cy="387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230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900648" y="1829343"/>
              <a:ext cx="6775467" cy="292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ฝ่ายพระเจ้ากรุง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ต้าฉิง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ซึ่งเสวยราชสมบัติอยู่ในกรุงจีนนั้น มีทหารเอกคนหนึ่งชื่อกามะ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มีฝีมือขี่ม้าแทงทวนสันทัดดีหาผู้เสมอมิได้ จีนทั้งปวงก็สรรเสริญว่า กามะ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นีมิ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ใช่มนุษย์ดุจเทพยดาก็ว่าได้อยู่มาวันหนึ่งพระเจ้ากรุงจีนเสด็จออก ตรัสปรึกษาด้วยเสนาบดีมนตรีมุขทั้งปวงว่า ทำไฉนเราจะได้เห็นทหารขี่ม้าสู้กันกับกามะ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ตัวต่อตัว ดูเล่นให้เป็นขวัญตาสักครั้งหนึ่ง กษัตริย์กรุงใดยังจะมีทหารที่สามารถจะสู้กามะ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ได้แต่พอชมเล่นเป็นที่เจริญตาได้บ้าง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1258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750761" y="1771952"/>
              <a:ext cx="6775467" cy="2972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เสนาบดีทั้งปวงจึงกราบทูลว่า กษัตริย์ที่จะมีทแกล้วทหารขี่ม้าสันทัดนั้น มีอยู่แต่กรุง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ตนบุระอังวะกับกรุงหงสาวดี กษัตริย์ทั้งสองพระองค์นี้ย่อมทำสงครามแก่กันอยู่มิได้ขาด พระเจ้ากรุงจีนได้ทรงฟังก็มีพระทัยยินดีนัก จึงสั่งให้จัดพลพยุหเสนาทั้งปวงเป็นอันมากจะนับประมาณมิได้ ครั้นได้ศุภฤกษ์แล้ว พระองค์ก็เสด็จทรงม้าพระที่นั่ง ยกทัพบกมายังกรุง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ตนบุระอังวะ พระเจ้ากรุงจีนยกมาครั้งนั้น อุปมาดังฝนตกห่าใหญ่ตกลงน้ำนองท่วมป่าไหลเชี่ยวมาเมื่อ 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สัน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ตฤ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ดูนั้น หาสิ่งใดจะต้านทานมิได้ ครั้นเสด็จดำเนินกองทัพมาถึงกรุงรัต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</a:t>
              </a:r>
              <a:r>
                <a:rPr lang="en-US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บุระอังวะ ทอดพระเนตรเห็นกำแพงเมืองถนัดก็ให้ตั้งทัพมั่นลง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0107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900648" y="1771952"/>
              <a:ext cx="6775467" cy="2972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ฝ่ายพระเจ้า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ฝรั่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งม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ังฆ้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องได้แจ้งว่า ทัพจีนยกมามากเหลือกำลังก็มิได้ ออกรบสู้ต้านทาน ให้แต่รักษาพระนครมั่นไว้เป็นสามารถ</a:t>
              </a:r>
            </a:p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ฝ่ายพระเจ้ากรุงจีนจึงให้มีพระราชกำหนดประกาศแก่ทหารทั้งปวงว่าถ้าผู้ใดไม่มีอาวุธรบสู้อย่าได้ทำอันตรายเป็นอันขาด ถ้าผู้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ดม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ฟังจะให้ตัดศีรษะเสียบเสีย ครั้นพระเจ้ากรุงจีนให้ตั้งค่ายมั่นลงแล้วก็ให้แต่งพระราชสา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ฉบับหนึ่ง แล้วให้จัดแพรลายมังกรร้อยม้วน แพรลายทองร้อยม้วน กับเครื่องยศประดับหยกอย่างกษัตริย์สำรับหนึ่งให้ขุนนางในตำแหน่งฝ่ายพลเรือนชื่อโจเปียวพูดภาษาพม่าได้ กับไพร่พอสมควร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3369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860826" y="1794639"/>
              <a:ext cx="6555336" cy="292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เชิญพระราชสา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กับเครื่องราชบรรณาการเข้ามาถวายพระเจ้า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ฝรั่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งม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ังฆ้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 โจเปียวก็ถวายบังคมลา ถือพระราชสา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คุมเครื่องราชบรรณาการมากับด้วยไพร่ จึงเรียกทหารผู้รักษาหน้าที่ให้เปิดประตูเมืองรับ นายทัพ นายกองได้แจ้งดังนั้น ก็เข้ากราบบังคมทูลพระเจ้า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ฝรั่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งม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ังฆ้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 จึงโปรดให้รับผู้ถือพระราชสา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เข้ามา โจเปียวก็เข้ามากราบถวายบังคมหน้าพระที่นั่ง ถวายพระราชสา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กับเครื่องราชบรรณาการพระเจ้า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ฝรั่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งม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ังฆ้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0796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3010713" y="1805462"/>
              <a:ext cx="6555336" cy="2972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เชิญพระราชสา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กับเครื่องราชบรรณาการเข้ามาถวายพระเจ้า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ฝรั่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งม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ังฆ้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 โจเปียวก็ถวายบังคมลา ถือพระราชสา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คุมเครื่องราชบรรณาการมากับด้วยไพร่ จึงเรียกทหารผู้รักษาหน้าที่ให้เปิดประตูเมืองรับ นายทัพ นายกองได้แจ้งดังนั้น ก็เข้ากราบบังคมทูลพระเจ้า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ฝรั่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งม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ังฆ้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 จึงโปรดให้รับผู้ถือพระราชสา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เข้ามา โจเปียวก็เข้ามากราบถวายบังคมหน้าพระที่นั่ง ถวายพระราชสา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กับเครื่องราชบรรณาการพระเจ้า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ฝรั่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งม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ังฆ้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องพระเจ้า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ฝรั่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งม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ังฆ้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องจึงรับสั่งให้ล่ามเจ้าพนักงานเข้ามาแปลพระราชสา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ล่ามแปลแล้วจึงตรัสสั่งให้อาลักษณ์อ่าน ในพระราชสา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นั้นว่า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2149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3010713" y="1807510"/>
              <a:ext cx="6555336" cy="2972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"เรายกพยุหเสนามาครั้งนี้ ด้วยมีความปรารถนาสองประการ ประการหนึ่งจะให้พระเจ้าอังวะอยู่ในอำนาจออกมาถวายบังคมเรา ประการหนึ่งจะใครดูทหารขี่ม้ารำทวนสู้กันตัวต่อตัวชมเล่นเป็นขวัญตาแม้นทหารกรุง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ตนบุระอังวะแพ้ก็ให้ยอมถวายเมืองแก่เราโดยดี อย่าให้สมณพราหมณ์อาณาประชาราษฎรได้ความเดือดร้อนเลย ถ้าทหารฝ่ายเราแพ้ก็จะเลิกทัพกลับไปยังพระนคร แลราษฎรในกรุง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ตนบุระอังวะนั้นโดย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ต่ำลง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ไปแต่กระท่อมน้อยหลังหนึ่ง ก็ให้เป็นอันตราย พระเจ้าอังวะจะคิดประการใดก็เร่งบอกออกมา"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9756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900648" y="1626013"/>
              <a:ext cx="6775467" cy="333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พระเจ้า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ฝรั่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งม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ังฆ้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องได้แจ้งในพระราชสา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นั้นแล้วก็ดีพระทัยนัก ด้วยทรงพระดำริว่า การสงครามครั้งนี้เป็นธรรมยุทธ์ใหญ่ยิ่ง สมณชีพราหมณ์อาณาประชาราษฎรจะมิได้ความเดือดร้อน สมควรแก่พระเจ้าแผ่นดินผู้ตั้งอยู่ในยุติธรรม ทรงพระดำริแล้วจึงให้พระราชทานเงินทองเสื้อผ้าแก่ผู้ถือหนังสือเป็นอันมาก แล้วให้แต่งพระราชสา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ส์นต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อบฉบับหนึ่ง ให้จัดเครื่องราชบรรณาการ ผ้าสักหลาดยี่สิบพับ นอระมาดห้าสิบยอดน้ำดอกไม้เทศสามสิบเต้า ช้างพลายผูกเครื่องทองช้างหนึ่ง มอบให้โจเปียวผู้จำทูลพระราชสา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นำกลับไปถวายพระเจ้ากรุงจีน  พระเจ้ากรุงจีนจึงรับสั่งให้ล่ามพม่าเข้ามาแปล ให้เจ้าพนักงานอ่านถวาย ในพระราชสา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ส์นต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อบนั้นว่า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9BAEF4-2F2F-004B-93C3-636BB6F71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10274012" y="3476233"/>
            <a:ext cx="1767076" cy="30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206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871056" y="1633734"/>
              <a:ext cx="6775467" cy="333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"ซึ่งพระเจ้ากรุงจีนมีพระทัยปรารถนาจะใครชมฝีมือทหารฝ่ายพม่า    ขี่ม้ารำทวนสู้กัน เป็นสงครามธรรมยุทธ์นั้น เราเห็นชอบด้วยมีความยินดียิ่งนัก เพราะสมควรแก่พระองค์เป็นกษัตริย์ผู้ใหญ่อันประเสริฐ แต่การสงครามครั้งนี้เป็นมหายุทธนาการใหญ่หลวง จะด่วนกระทำโดยเร็วนั้นมิได้ ของดไว้ภายในเจ็ดวัน อนึ่งพระองค์ก็เสด็จมาแต่ประเทศไกล ไพร่พลทั้งปวงยังเหน็ดเหนื่อยเมื่อยล้าอยู่ ขอเชิญพระองค์พักพลทหารระงับพระกายให้สำราญพระทัยก่อนเถิด แล้วเราจึงจะให้มีกำหนดนัดหมายออกไปแจ้ง ตามมีพระราชสา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มานั้น”	พระเจ้ากรุงจีนได้แจ้งในพระราชสา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ส์นต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อบแล้วก็ดีพระทัย จึงสั่งให้นายทัพนายกองทั้งปวงสงบไว้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BE882FF-3A45-DB4F-AB49-D455F1DF5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244"/>
          <a:stretch/>
        </p:blipFill>
        <p:spPr>
          <a:xfrm>
            <a:off x="199095" y="3564834"/>
            <a:ext cx="1691307" cy="309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795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1769</Words>
  <Application>Microsoft Office PowerPoint</Application>
  <PresentationFormat>แบบจอกว้าง</PresentationFormat>
  <Paragraphs>34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22</cp:revision>
  <dcterms:created xsi:type="dcterms:W3CDTF">2021-05-09T15:57:56Z</dcterms:created>
  <dcterms:modified xsi:type="dcterms:W3CDTF">2022-07-19T06:36:59Z</dcterms:modified>
</cp:coreProperties>
</file>